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1B7"/>
    <a:srgbClr val="3E683C"/>
    <a:srgbClr val="FDD9C6"/>
    <a:srgbClr val="FDBE9F"/>
    <a:srgbClr val="E59870"/>
    <a:srgbClr val="B8A79C"/>
    <a:srgbClr val="C9C3BE"/>
    <a:srgbClr val="A7C87A"/>
    <a:srgbClr val="5E725E"/>
    <a:srgbClr val="355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/>
    <p:restoredTop sz="94681"/>
  </p:normalViewPr>
  <p:slideViewPr>
    <p:cSldViewPr snapToGrid="0" snapToObjects="1">
      <p:cViewPr varScale="1">
        <p:scale>
          <a:sx n="75" d="100"/>
          <a:sy n="75" d="100"/>
        </p:scale>
        <p:origin x="3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3/26/24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B449E1-F9B2-CB4B-8D3B-C4D732586C3B}"/>
              </a:ext>
            </a:extLst>
          </p:cNvPr>
          <p:cNvSpPr txBox="1"/>
          <p:nvPr/>
        </p:nvSpPr>
        <p:spPr>
          <a:xfrm>
            <a:off x="384409" y="2445266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09167F-D230-554A-AF1A-8FB15D07BE2E}"/>
              </a:ext>
            </a:extLst>
          </p:cNvPr>
          <p:cNvSpPr txBox="1"/>
          <p:nvPr/>
        </p:nvSpPr>
        <p:spPr>
          <a:xfrm>
            <a:off x="2404356" y="1918658"/>
            <a:ext cx="536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AGFriNally" charset="0"/>
                <a:cs typeface="AGFriNally" charset="0"/>
              </a:rPr>
              <a:t>April 2-5, 2024</a:t>
            </a:r>
            <a:endParaRPr lang="en-US" sz="4000" dirty="0">
              <a:latin typeface="Century Gothic" panose="020B0502020202020204" pitchFamily="34" charset="0"/>
              <a:ea typeface="AGFriNally" charset="0"/>
              <a:cs typeface="AGFriNally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2E39E-E84C-034A-90FB-6EAA16C80C44}"/>
              </a:ext>
            </a:extLst>
          </p:cNvPr>
          <p:cNvSpPr txBox="1"/>
          <p:nvPr/>
        </p:nvSpPr>
        <p:spPr>
          <a:xfrm>
            <a:off x="4828213" y="2503433"/>
            <a:ext cx="257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A444C3-BF9A-5A4C-9317-55C6AB319F92}"/>
              </a:ext>
            </a:extLst>
          </p:cNvPr>
          <p:cNvSpPr txBox="1"/>
          <p:nvPr/>
        </p:nvSpPr>
        <p:spPr>
          <a:xfrm>
            <a:off x="2856130" y="168280"/>
            <a:ext cx="61846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Mrs. Peacock’s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DBE9F"/>
              </a:solidFill>
              <a:effectLst>
                <a:glow rad="101600">
                  <a:prstClr val="white"/>
                </a:glow>
              </a:effectLst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3F111F-E877-20F5-0655-F5F541E0A690}"/>
              </a:ext>
            </a:extLst>
          </p:cNvPr>
          <p:cNvSpPr/>
          <p:nvPr/>
        </p:nvSpPr>
        <p:spPr>
          <a:xfrm>
            <a:off x="337897" y="4142227"/>
            <a:ext cx="3689175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7747E-3057-6142-9BD1-992220AA0A73}"/>
              </a:ext>
            </a:extLst>
          </p:cNvPr>
          <p:cNvSpPr/>
          <p:nvPr/>
        </p:nvSpPr>
        <p:spPr>
          <a:xfrm>
            <a:off x="4123953" y="4699816"/>
            <a:ext cx="3310549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9DD89-78CF-8CFA-7DB2-AA94134E29F5}"/>
              </a:ext>
            </a:extLst>
          </p:cNvPr>
          <p:cNvSpPr txBox="1"/>
          <p:nvPr/>
        </p:nvSpPr>
        <p:spPr>
          <a:xfrm>
            <a:off x="783469" y="239686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05A1C8-8FF6-8308-53B3-0CD710291C37}"/>
              </a:ext>
            </a:extLst>
          </p:cNvPr>
          <p:cNvSpPr txBox="1"/>
          <p:nvPr/>
        </p:nvSpPr>
        <p:spPr>
          <a:xfrm>
            <a:off x="4577381" y="236574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66FD5D-852A-E467-AF12-C48ABDA250A7}"/>
              </a:ext>
            </a:extLst>
          </p:cNvPr>
          <p:cNvSpPr txBox="1"/>
          <p:nvPr/>
        </p:nvSpPr>
        <p:spPr>
          <a:xfrm>
            <a:off x="307652" y="2733942"/>
            <a:ext cx="3749666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Review for CASE</a:t>
            </a:r>
            <a:endParaRPr lang="en-US" sz="1500" dirty="0">
              <a:latin typeface="Avenir Next Condensed" panose="020B0506020202020204" pitchFamily="34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Closed and Open Syllable Patterns</a:t>
            </a:r>
            <a:endParaRPr kumimoji="0" lang="en-US" sz="15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Measurement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Conjunctions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Forces &amp; Energy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F8E082-9915-0DD8-0ED4-94C299674C06}"/>
              </a:ext>
            </a:extLst>
          </p:cNvPr>
          <p:cNvSpPr txBox="1"/>
          <p:nvPr/>
        </p:nvSpPr>
        <p:spPr>
          <a:xfrm>
            <a:off x="4134178" y="2735029"/>
            <a:ext cx="3300324" cy="1882567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  <a:buClr>
                <a:srgbClr val="000000"/>
              </a:buClr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4/1- Easter Holiday </a:t>
            </a:r>
            <a:r>
              <a:rPr lang="en-US" sz="12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(no school)</a:t>
            </a:r>
            <a:endParaRPr lang="en-US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4/4- Spring Music Program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4/18- Progress Reports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4/19- 2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field trip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4/23- 2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CASE Test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4/24- 2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CASE Test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CDD6DA-FCE0-55F3-E1FB-C4A860A401B2}"/>
              </a:ext>
            </a:extLst>
          </p:cNvPr>
          <p:cNvSpPr txBox="1"/>
          <p:nvPr/>
        </p:nvSpPr>
        <p:spPr>
          <a:xfrm>
            <a:off x="337896" y="4142455"/>
            <a:ext cx="368917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154F4B-BEE4-5CE8-0DE6-0BEF3A34E084}"/>
              </a:ext>
            </a:extLst>
          </p:cNvPr>
          <p:cNvSpPr txBox="1"/>
          <p:nvPr/>
        </p:nvSpPr>
        <p:spPr>
          <a:xfrm>
            <a:off x="3963076" y="4717877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021DC5-1FC6-4E36-DA2A-8B8B97278DD7}"/>
              </a:ext>
            </a:extLst>
          </p:cNvPr>
          <p:cNvSpPr txBox="1"/>
          <p:nvPr/>
        </p:nvSpPr>
        <p:spPr>
          <a:xfrm>
            <a:off x="352882" y="4655286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84DDDD-E9EE-809E-5797-C1A60E3ABB7C}"/>
              </a:ext>
            </a:extLst>
          </p:cNvPr>
          <p:cNvSpPr txBox="1"/>
          <p:nvPr/>
        </p:nvSpPr>
        <p:spPr>
          <a:xfrm>
            <a:off x="4108969" y="5152152"/>
            <a:ext cx="3310549" cy="40934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4/12**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200" b="1" i="1" u="sng" dirty="0">
              <a:solidFill>
                <a:schemeClr val="tx1">
                  <a:lumMod val="65000"/>
                  <a:lumOff val="35000"/>
                </a:schemeClr>
              </a:solidFill>
              <a:latin typeface="Bernard MT Condensed" panose="02050806060905020404" pitchFamily="18" charset="77"/>
              <a:cs typeface="Phosphate Inline" panose="02000506050000020004" pitchFamily="2" charset="77"/>
            </a:endParaRPr>
          </a:p>
          <a:p>
            <a:pPr>
              <a:buClr>
                <a:srgbClr val="000000"/>
              </a:buClr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1.) </a:t>
            </a:r>
            <a:r>
              <a:rPr lang="en-US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author’s point</a:t>
            </a:r>
            <a:r>
              <a:rPr lang="en-US" sz="1800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800" u="sng" kern="0" dirty="0">
                <a:latin typeface="Century Gothic" panose="020B0502020202020204" pitchFamily="34" charset="0"/>
                <a:cs typeface="Times New Roman" panose="02020603050405020304" pitchFamily="18" charset="0"/>
                <a:sym typeface="Arial"/>
              </a:rPr>
              <a:t>–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the author is trying to say or prove</a:t>
            </a:r>
          </a:p>
          <a:p>
            <a:pPr>
              <a:buClr>
                <a:srgbClr val="000000"/>
              </a:buClr>
              <a:defRPr/>
            </a:pPr>
            <a:endParaRPr lang="en-US" sz="700" kern="0" dirty="0">
              <a:effectLst/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2.) </a:t>
            </a:r>
            <a:r>
              <a:rPr lang="en-US" sz="1800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different-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 the same</a:t>
            </a:r>
            <a:r>
              <a:rPr lang="en-US" dirty="0">
                <a:effectLst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700" kern="0" dirty="0"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3.)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subheading-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organizes the information into sections</a:t>
            </a:r>
            <a:r>
              <a:rPr lang="en-US" dirty="0">
                <a:effectLst/>
              </a:rPr>
              <a:t> 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7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dirty="0">
                <a:latin typeface="Century Gothic" panose="020B0502020202020204" pitchFamily="34" charset="0"/>
              </a:rPr>
              <a:t>4.)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index </a:t>
            </a:r>
            <a:r>
              <a:rPr lang="en-US" sz="1800" b="1" u="sng" dirty="0">
                <a:latin typeface="Century Gothic" panose="020B0502020202020204" pitchFamily="34" charset="0"/>
              </a:rPr>
              <a:t>-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shows the reader where to find more information  about the topic</a:t>
            </a:r>
            <a:r>
              <a:rPr lang="en-US" dirty="0">
                <a:effectLst/>
              </a:rPr>
              <a:t> 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700" dirty="0">
              <a:effectLst/>
              <a:latin typeface="Century Gothic" panose="020B0502020202020204" pitchFamily="34" charset="0"/>
            </a:endParaRPr>
          </a:p>
          <a:p>
            <a:pPr>
              <a:buClr>
                <a:srgbClr val="000000"/>
              </a:buClr>
              <a:defRPr/>
            </a:pPr>
            <a:r>
              <a:rPr lang="en-US" sz="1800" dirty="0">
                <a:latin typeface="Century Gothic" panose="020B0502020202020204" pitchFamily="34" charset="0"/>
              </a:rPr>
              <a:t>5.)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introduction </a:t>
            </a:r>
            <a:r>
              <a:rPr lang="en-US" sz="1800" b="1" u="sng" dirty="0">
                <a:latin typeface="Century Gothic" panose="020B0502020202020204" pitchFamily="34" charset="0"/>
              </a:rPr>
              <a:t>-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part of the story that is found at the beginning</a:t>
            </a:r>
            <a:r>
              <a:rPr lang="en-US" dirty="0">
                <a:effectLst/>
              </a:rPr>
              <a:t> </a:t>
            </a:r>
            <a:endParaRPr lang="en-US" sz="1800" dirty="0">
              <a:effectLst/>
              <a:latin typeface="Arial Rounded MT Bold" panose="020F0704030504030204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12C3B9-FD2A-F411-3950-FA68869E4C3A}"/>
              </a:ext>
            </a:extLst>
          </p:cNvPr>
          <p:cNvSpPr txBox="1"/>
          <p:nvPr/>
        </p:nvSpPr>
        <p:spPr>
          <a:xfrm>
            <a:off x="337896" y="7579355"/>
            <a:ext cx="3650126" cy="1800493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Reminders-</a:t>
            </a: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Send Snack/Water each day. 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Spelling Test </a:t>
            </a:r>
            <a:r>
              <a:rPr lang="en-US" sz="1600" b="1">
                <a:latin typeface="Century Gothic" panose="020B0502020202020204" pitchFamily="34" charset="0"/>
              </a:rPr>
              <a:t>– Friday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endParaRPr lang="en-US" sz="1400" b="1" dirty="0">
              <a:latin typeface="Century Gothic" panose="020B0502020202020204" pitchFamily="34" charset="0"/>
            </a:endParaRP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200" dirty="0">
                <a:latin typeface="Marker Felt Thin" panose="02000400000000000000" pitchFamily="2" charset="77"/>
              </a:rPr>
              <a:t>Spring Music Program- </a:t>
            </a:r>
          </a:p>
          <a:p>
            <a:pPr algn="ctr"/>
            <a:r>
              <a:rPr lang="en-US" sz="2200" dirty="0">
                <a:latin typeface="Marker Felt Thin" panose="02000400000000000000" pitchFamily="2" charset="77"/>
              </a:rPr>
              <a:t>Our program date is April 4</a:t>
            </a:r>
            <a:r>
              <a:rPr lang="en-US" sz="2200" baseline="30000" dirty="0">
                <a:latin typeface="Marker Felt Thin" panose="02000400000000000000" pitchFamily="2" charset="77"/>
              </a:rPr>
              <a:t>th</a:t>
            </a:r>
            <a:r>
              <a:rPr lang="en-US" sz="2200" dirty="0">
                <a:latin typeface="Marker Felt Thin" panose="02000400000000000000" pitchFamily="2" charset="77"/>
              </a:rPr>
              <a:t>!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B3F4C8-C149-3F81-B52C-E83497F91D1B}"/>
              </a:ext>
            </a:extLst>
          </p:cNvPr>
          <p:cNvSpPr txBox="1"/>
          <p:nvPr/>
        </p:nvSpPr>
        <p:spPr>
          <a:xfrm>
            <a:off x="249890" y="4964192"/>
            <a:ext cx="128685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basket</a:t>
            </a:r>
          </a:p>
          <a:p>
            <a:pPr algn="ctr"/>
            <a:r>
              <a:rPr lang="en-US" sz="2200" dirty="0"/>
              <a:t>chicken</a:t>
            </a:r>
          </a:p>
          <a:p>
            <a:pPr algn="ctr"/>
            <a:r>
              <a:rPr lang="en-US" sz="2200" dirty="0"/>
              <a:t>napkin</a:t>
            </a:r>
          </a:p>
          <a:p>
            <a:pPr algn="ctr"/>
            <a:r>
              <a:rPr lang="en-US" sz="2200" dirty="0"/>
              <a:t>absent</a:t>
            </a:r>
          </a:p>
          <a:p>
            <a:pPr algn="ctr"/>
            <a:r>
              <a:rPr lang="en-US" sz="2200" dirty="0"/>
              <a:t>pocket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02DD9F-CDCE-FA54-C2EB-FF90C68A2C42}"/>
              </a:ext>
            </a:extLst>
          </p:cNvPr>
          <p:cNvSpPr txBox="1"/>
          <p:nvPr/>
        </p:nvSpPr>
        <p:spPr>
          <a:xfrm>
            <a:off x="2753550" y="4986146"/>
            <a:ext cx="12868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tiger</a:t>
            </a:r>
          </a:p>
          <a:p>
            <a:pPr algn="ctr"/>
            <a:r>
              <a:rPr lang="en-US" sz="2200" dirty="0"/>
              <a:t>silent</a:t>
            </a:r>
          </a:p>
          <a:p>
            <a:pPr algn="ctr"/>
            <a:r>
              <a:rPr lang="en-US" sz="2200" dirty="0"/>
              <a:t>frozen</a:t>
            </a:r>
          </a:p>
          <a:p>
            <a:pPr algn="ctr"/>
            <a:r>
              <a:rPr lang="en-US" sz="2200" dirty="0"/>
              <a:t>music</a:t>
            </a:r>
          </a:p>
          <a:p>
            <a:pPr algn="ctr"/>
            <a:endParaRPr lang="en-US" sz="2200" dirty="0"/>
          </a:p>
          <a:p>
            <a:pPr algn="ctr"/>
            <a:endParaRPr lang="en-US" sz="2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75278E-A245-84AB-B4FD-88A445B1681B}"/>
              </a:ext>
            </a:extLst>
          </p:cNvPr>
          <p:cNvSpPr txBox="1"/>
          <p:nvPr/>
        </p:nvSpPr>
        <p:spPr>
          <a:xfrm>
            <a:off x="447250" y="4650251"/>
            <a:ext cx="119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latin typeface="MARKER FELT THIN" panose="02000400000000000000" pitchFamily="2" charset="77"/>
              </a:rPr>
              <a:t>CLOSED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40AD6E-1879-48A6-C7E3-6936D5CCBDAF}"/>
              </a:ext>
            </a:extLst>
          </p:cNvPr>
          <p:cNvSpPr txBox="1"/>
          <p:nvPr/>
        </p:nvSpPr>
        <p:spPr>
          <a:xfrm>
            <a:off x="3053140" y="4681756"/>
            <a:ext cx="119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>
                <a:latin typeface="MARKER FELT THIN" panose="02000400000000000000" pitchFamily="2" charset="77"/>
              </a:rPr>
              <a:t>OPEN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B8D78A-0CF7-79D5-6B71-3E70349A0EBE}"/>
              </a:ext>
            </a:extLst>
          </p:cNvPr>
          <p:cNvSpPr txBox="1"/>
          <p:nvPr/>
        </p:nvSpPr>
        <p:spPr>
          <a:xfrm>
            <a:off x="1555586" y="4964192"/>
            <a:ext cx="12868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become</a:t>
            </a:r>
          </a:p>
          <a:p>
            <a:pPr algn="ctr"/>
            <a:r>
              <a:rPr lang="en-US" sz="2200" dirty="0"/>
              <a:t>ever</a:t>
            </a:r>
          </a:p>
          <a:p>
            <a:pPr algn="ctr"/>
            <a:r>
              <a:rPr lang="en-US" sz="2200" dirty="0"/>
              <a:t>questions</a:t>
            </a:r>
          </a:p>
          <a:p>
            <a:pPr algn="ctr"/>
            <a:r>
              <a:rPr lang="en-US" sz="2200" dirty="0"/>
              <a:t>today</a:t>
            </a:r>
          </a:p>
          <a:p>
            <a:pPr algn="ctr"/>
            <a:r>
              <a:rPr lang="en-US" sz="2200" dirty="0"/>
              <a:t>rabbit</a:t>
            </a:r>
          </a:p>
          <a:p>
            <a:pPr algn="ctr"/>
            <a:r>
              <a:rPr lang="en-US" sz="2200" dirty="0"/>
              <a:t>secret</a:t>
            </a:r>
          </a:p>
          <a:p>
            <a:pPr algn="ctr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1052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5350</TotalTime>
  <Words>184</Words>
  <Application>Microsoft Macintosh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Aptos</vt:lpstr>
      <vt:lpstr>Arial</vt:lpstr>
      <vt:lpstr>Arial Rounded MT Bold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KG Red Hands</vt:lpstr>
      <vt:lpstr>Marker Felt Thin</vt:lpstr>
      <vt:lpstr>Marker Felt Thin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65</cp:revision>
  <cp:lastPrinted>2024-03-27T11:55:27Z</cp:lastPrinted>
  <dcterms:created xsi:type="dcterms:W3CDTF">2020-06-22T15:26:37Z</dcterms:created>
  <dcterms:modified xsi:type="dcterms:W3CDTF">2024-03-27T11:56:20Z</dcterms:modified>
</cp:coreProperties>
</file>